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1" r:id="rId3"/>
    <p:sldId id="290" r:id="rId4"/>
    <p:sldId id="291" r:id="rId5"/>
    <p:sldId id="292" r:id="rId6"/>
    <p:sldId id="289" r:id="rId7"/>
    <p:sldId id="293" r:id="rId8"/>
    <p:sldId id="295" r:id="rId9"/>
    <p:sldId id="294" r:id="rId10"/>
    <p:sldId id="298" r:id="rId11"/>
    <p:sldId id="300" r:id="rId12"/>
    <p:sldId id="299" r:id="rId13"/>
    <p:sldId id="259" r:id="rId14"/>
    <p:sldId id="261" r:id="rId15"/>
    <p:sldId id="304" r:id="rId16"/>
    <p:sldId id="305" r:id="rId17"/>
    <p:sldId id="306" r:id="rId18"/>
    <p:sldId id="307" r:id="rId19"/>
    <p:sldId id="264" r:id="rId20"/>
    <p:sldId id="302" r:id="rId21"/>
    <p:sldId id="296" r:id="rId22"/>
    <p:sldId id="297" r:id="rId23"/>
    <p:sldId id="266" r:id="rId24"/>
    <p:sldId id="288" r:id="rId25"/>
    <p:sldId id="265" r:id="rId26"/>
    <p:sldId id="287" r:id="rId27"/>
    <p:sldId id="268" r:id="rId28"/>
    <p:sldId id="303" r:id="rId29"/>
    <p:sldId id="308" r:id="rId30"/>
    <p:sldId id="271" r:id="rId31"/>
    <p:sldId id="270" r:id="rId32"/>
    <p:sldId id="269" r:id="rId33"/>
    <p:sldId id="272" r:id="rId34"/>
    <p:sldId id="273" r:id="rId35"/>
    <p:sldId id="276" r:id="rId36"/>
    <p:sldId id="280" r:id="rId37"/>
    <p:sldId id="279" r:id="rId38"/>
    <p:sldId id="309" r:id="rId39"/>
    <p:sldId id="310" r:id="rId40"/>
    <p:sldId id="28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1" autoAdjust="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وايا قطرية مستديرة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11" name="عنصر نائب لرقم الشريحة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عنصر نائب للتذييل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مستطيل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مستطيل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9" name="عنصر نائب للتاريخ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3" name="عنصر نائب للصورة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ar-S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انقر فوق الرمز لإضافة صورة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وايا قطرية مستديرة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5D9D821-E2B7-4F4E-9326-1B3E1688AB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BB5FCDD-9203-4F3B-BEDE-FC8129A07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52399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Urinary Calculi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066800" y="3962400"/>
            <a:ext cx="7086600" cy="21336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/>
              <a:t>Murtadha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Almusafer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Prof. &amp; Consultant of Urology</a:t>
            </a:r>
          </a:p>
          <a:p>
            <a:pPr algn="ctr"/>
            <a:r>
              <a:rPr lang="en-US" sz="2400" b="1" dirty="0" smtClean="0"/>
              <a:t>University of </a:t>
            </a:r>
            <a:r>
              <a:rPr lang="en-US" sz="2400" b="1" dirty="0" err="1" smtClean="0"/>
              <a:t>Basrah</a:t>
            </a:r>
            <a:r>
              <a:rPr lang="en-US" sz="2400" b="1" dirty="0" smtClean="0"/>
              <a:t> – College of Medicine</a:t>
            </a:r>
          </a:p>
          <a:p>
            <a:pPr algn="ctr"/>
            <a:r>
              <a:rPr lang="en-US" sz="2400" b="1" dirty="0" smtClean="0"/>
              <a:t>2021 - 2022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03864"/>
          </a:xfrm>
        </p:spPr>
        <p:txBody>
          <a:bodyPr>
            <a:normAutofit/>
          </a:bodyPr>
          <a:lstStyle/>
          <a:p>
            <a:pPr algn="l"/>
            <a:r>
              <a:rPr lang="en-US" b="1" u="sng" dirty="0"/>
              <a:t>Stone Varieties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FFC000"/>
                </a:solidFill>
              </a:rPr>
              <a:t>1- </a:t>
            </a:r>
            <a:r>
              <a:rPr lang="en-US" b="1" u="sng" dirty="0">
                <a:solidFill>
                  <a:srgbClr val="FFC000"/>
                </a:solidFill>
              </a:rPr>
              <a:t>Calcium calculi: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/>
              <a:t> It accounts for 85% of urinary stones. it includes calcium oxalate and calcium</a:t>
            </a:r>
          </a:p>
          <a:p>
            <a:pPr marL="0" indent="0">
              <a:buNone/>
            </a:pPr>
            <a:r>
              <a:rPr lang="en-US" dirty="0"/>
              <a:t>phosphate calculi.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FFC000"/>
                </a:solidFill>
              </a:rPr>
              <a:t>2-Uric Acid Stones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/>
              <a:t>-It accounts for less than 5% of all urinary calculi.</a:t>
            </a:r>
          </a:p>
          <a:p>
            <a:pPr marL="0" indent="0">
              <a:buNone/>
            </a:pPr>
            <a:r>
              <a:rPr lang="en-US" dirty="0"/>
              <a:t>-They are usually formed in male patients with gout, rapid weight loss and those</a:t>
            </a:r>
          </a:p>
          <a:p>
            <a:pPr marL="0" indent="0">
              <a:buNone/>
            </a:pPr>
            <a:r>
              <a:rPr lang="en-US" dirty="0"/>
              <a:t>with myeloproliferative diseases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-Those patients usually have urinary PH≤5.5</a:t>
            </a:r>
          </a:p>
          <a:p>
            <a:pPr marL="0" indent="0">
              <a:buNone/>
            </a:pPr>
            <a:r>
              <a:rPr lang="en-US" dirty="0"/>
              <a:t>-Pure UA stones are </a:t>
            </a:r>
            <a:r>
              <a:rPr lang="en-US" dirty="0" smtClean="0"/>
              <a:t>radiolucent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FFC000"/>
                </a:solidFill>
              </a:rPr>
              <a:t>3-Struvite Stones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/>
              <a:t>composed of magnesium , ammonium and phosphate (MAP). It frequently found</a:t>
            </a:r>
          </a:p>
          <a:p>
            <a:pPr marL="0" indent="0">
              <a:buNone/>
            </a:pPr>
            <a:r>
              <a:rPr lang="en-US" dirty="0"/>
              <a:t>&amp; tends to grow in alkaline urine so it is more common in women with recurrent</a:t>
            </a:r>
          </a:p>
          <a:p>
            <a:pPr marL="0" indent="0">
              <a:buNone/>
            </a:pPr>
            <a:r>
              <a:rPr lang="en-US" dirty="0"/>
              <a:t>U.T.I. with urea splitting organisms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FFC000"/>
                </a:solidFill>
              </a:rPr>
              <a:t>4-Cystine Stones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/>
              <a:t>-usually secondary to inborn error of metabolism.</a:t>
            </a:r>
          </a:p>
          <a:p>
            <a:pPr marL="0" indent="0">
              <a:buNone/>
            </a:pPr>
            <a:r>
              <a:rPr lang="en-US" dirty="0"/>
              <a:t>-Uncommon</a:t>
            </a:r>
          </a:p>
          <a:p>
            <a:pPr marL="0" indent="0">
              <a:buNone/>
            </a:pPr>
            <a:r>
              <a:rPr lang="en-US" dirty="0"/>
              <a:t>-Appear in acidic urine</a:t>
            </a:r>
          </a:p>
          <a:p>
            <a:pPr marL="0" indent="0">
              <a:buNone/>
            </a:pPr>
            <a:r>
              <a:rPr lang="en-US" dirty="0"/>
              <a:t>-They are opaque because they contain </a:t>
            </a:r>
            <a:r>
              <a:rPr lang="en-US" dirty="0" err="1"/>
              <a:t>sulphur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-Very hard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FFC000"/>
                </a:solidFill>
              </a:rPr>
              <a:t>5-Xanthine Stones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/>
              <a:t> -usually secondary to deficiency of xanthine oxidase enzyme.</a:t>
            </a:r>
          </a:p>
          <a:p>
            <a:pPr marL="0" indent="0">
              <a:buNone/>
            </a:pPr>
            <a:r>
              <a:rPr lang="en-US" dirty="0"/>
              <a:t> -Extremely rare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6) Other rare stones: as </a:t>
            </a:r>
            <a:r>
              <a:rPr lang="en-US" dirty="0" err="1"/>
              <a:t>Indinavir</a:t>
            </a:r>
            <a:r>
              <a:rPr lang="en-US" dirty="0"/>
              <a:t>, Silicate and Matrix stones.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4" name="Picture 1" descr="C:\Users\FDSXFXSHXVC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158899" cy="19812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4267200" y="45720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sz="2000" dirty="0" smtClean="0"/>
          </a:p>
        </p:txBody>
      </p:sp>
      <p:pic>
        <p:nvPicPr>
          <p:cNvPr id="6" name="Picture 2" descr="C:\Users\FDSXFXSHXVC\Desktop\c9684fa9e90120f90bfcbf5bdf7c5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038600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4114800"/>
            <a:ext cx="261937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4114800"/>
            <a:ext cx="24765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4419600" cy="233726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General Examination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990600"/>
            <a:ext cx="4876800" cy="213360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صورة 3" descr="image4.p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28600"/>
            <a:ext cx="3886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عنصر نائب للمحتوى 3" descr="1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581400"/>
            <a:ext cx="2971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 descr="e071e1f2477524b2a5345539ffd14b01e544f7d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1" y="3581400"/>
            <a:ext cx="28194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FDSXFXSHXVC\Desktop\300px-Tophigou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657600"/>
            <a:ext cx="25146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Local Examination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C000"/>
                </a:solidFill>
              </a:rPr>
              <a:t>Renal</a:t>
            </a:r>
          </a:p>
          <a:p>
            <a:pPr marL="0" indent="0">
              <a:buNone/>
            </a:pPr>
            <a:r>
              <a:rPr lang="en-US" dirty="0" smtClean="0"/>
              <a:t>a. Percussion </a:t>
            </a:r>
            <a:r>
              <a:rPr lang="en-US" dirty="0"/>
              <a:t>over kidney produces a stab of pain &amp; may be tenderness on deep </a:t>
            </a:r>
            <a:r>
              <a:rPr lang="en-US" dirty="0" smtClean="0"/>
              <a:t>palpation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b</a:t>
            </a:r>
            <a:r>
              <a:rPr lang="en-US" dirty="0"/>
              <a:t>. Palpable loin swelling is rare due to </a:t>
            </a:r>
            <a:r>
              <a:rPr lang="en-US" dirty="0" err="1"/>
              <a:t>hydronephrosis</a:t>
            </a:r>
            <a:r>
              <a:rPr lang="en-US" dirty="0"/>
              <a:t> or </a:t>
            </a:r>
            <a:r>
              <a:rPr lang="en-US" dirty="0" err="1"/>
              <a:t>pyonephrosis</a:t>
            </a:r>
            <a:r>
              <a:rPr lang="en-US" dirty="0"/>
              <a:t>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798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Ureteric</a:t>
            </a:r>
            <a:endParaRPr lang="en-US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During </a:t>
            </a:r>
            <a:r>
              <a:rPr lang="en-US" dirty="0"/>
              <a:t>attack of ureteric colic there is rigidity of lateral abdominal muscle but not as a rule, of rectus abdominis.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1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Vesical</a:t>
            </a:r>
            <a:endParaRPr lang="en-US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May </a:t>
            </a:r>
            <a:r>
              <a:rPr lang="en-US" dirty="0"/>
              <a:t>be normal, there may be suprapubic tenderness.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Vaginal </a:t>
            </a:r>
            <a:r>
              <a:rPr lang="en-US" dirty="0"/>
              <a:t>exam.: occasionally large calculus is palpable in female.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Urethral</a:t>
            </a:r>
            <a:endParaRPr lang="en-US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May be </a:t>
            </a:r>
            <a:r>
              <a:rPr lang="en-US" dirty="0"/>
              <a:t>palpable distended bladder due to retention of urine, or palpable urethral stone or showing urethral stone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Bimanual Examination of Kidneys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صورة 4" descr="physical-examination-of-the-genitourinary-system-tract-8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8229600" cy="5105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1295400" cy="1171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53536"/>
            <a:ext cx="1295400" cy="1143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458200" cy="4800600"/>
          </a:xfrm>
        </p:spPr>
      </p:pic>
    </p:spTree>
    <p:extLst>
      <p:ext uri="{BB962C8B-B14F-4D97-AF65-F5344CB8AC3E}">
        <p14:creationId xmlns:p14="http://schemas.microsoft.com/office/powerpoint/2010/main" val="42256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382000" cy="1346664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FFC000"/>
                </a:solidFill>
              </a:rPr>
              <a:t>Renal Angle Tenderness (Kidney Murphy Sign)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FDSXFXSHXVC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752600"/>
            <a:ext cx="3048000" cy="4648200"/>
          </a:xfrm>
          <a:prstGeom prst="rect">
            <a:avLst/>
          </a:prstGeom>
          <a:noFill/>
        </p:spPr>
      </p:pic>
      <p:pic>
        <p:nvPicPr>
          <p:cNvPr id="5" name="عنصر نائب للمحتوى 3" descr="costovertebral-angle-tendern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752600"/>
            <a:ext cx="5105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Investigations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1. Urinalysis </a:t>
            </a:r>
            <a:r>
              <a:rPr lang="en-US" dirty="0">
                <a:solidFill>
                  <a:srgbClr val="FFC000"/>
                </a:solidFill>
              </a:rPr>
              <a:t>(G.U.E.):</a:t>
            </a:r>
            <a:r>
              <a:rPr lang="en-US" dirty="0"/>
              <a:t> Look for RBC, WBC, Crystals, 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pH</a:t>
            </a:r>
            <a:r>
              <a:rPr lang="en-US" dirty="0" err="1" smtClean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2. Blood investigations:</a:t>
            </a:r>
            <a:r>
              <a:rPr lang="en-US" dirty="0"/>
              <a:t> as </a:t>
            </a:r>
            <a:r>
              <a:rPr lang="en-US" dirty="0" err="1"/>
              <a:t>B.urea</a:t>
            </a:r>
            <a:r>
              <a:rPr lang="en-US" dirty="0"/>
              <a:t>, </a:t>
            </a:r>
            <a:r>
              <a:rPr lang="en-US" dirty="0" err="1"/>
              <a:t>S.creatinine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en-US" b="1" u="sng" dirty="0" smtClean="0">
                <a:solidFill>
                  <a:srgbClr val="FFC000"/>
                </a:solidFill>
              </a:rPr>
              <a:t>Imaging </a:t>
            </a:r>
            <a:r>
              <a:rPr lang="en-US" b="1" u="sng" dirty="0">
                <a:solidFill>
                  <a:srgbClr val="FFC000"/>
                </a:solidFill>
              </a:rPr>
              <a:t>studies include</a:t>
            </a:r>
            <a:r>
              <a:rPr lang="en-US" b="1" u="sng" dirty="0" smtClean="0">
                <a:solidFill>
                  <a:srgbClr val="FFC000"/>
                </a:solidFill>
              </a:rPr>
              <a:t>: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1.K.U.B</a:t>
            </a:r>
            <a:r>
              <a:rPr lang="en-US" dirty="0"/>
              <a:t>.: To look for radio opaque shadows. About 90% of renal stones are </a:t>
            </a:r>
            <a:r>
              <a:rPr lang="en-US" dirty="0" smtClean="0"/>
              <a:t>radio-opaque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most radiolucent stones are pure uric acid stones, pure </a:t>
            </a:r>
            <a:r>
              <a:rPr lang="en-US" dirty="0" smtClean="0"/>
              <a:t>cysteine stones </a:t>
            </a:r>
            <a:r>
              <a:rPr lang="en-US" dirty="0"/>
              <a:t>and matrix stones.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96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2. I.V.U.(EU): to look for filling defects and give an idea about the renal function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. Abdominal </a:t>
            </a:r>
            <a:r>
              <a:rPr lang="en-US" dirty="0" smtClean="0"/>
              <a:t>ultrasound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4</a:t>
            </a:r>
            <a:r>
              <a:rPr lang="en-US" dirty="0"/>
              <a:t>. CT-scan: helical CT-scans are now the imaging modality of choice for patients</a:t>
            </a:r>
          </a:p>
          <a:p>
            <a:pPr marL="0" indent="0">
              <a:buNone/>
            </a:pPr>
            <a:r>
              <a:rPr lang="en-US" dirty="0"/>
              <a:t>presenting with acute ureteric colic,</a:t>
            </a:r>
          </a:p>
          <a:p>
            <a:pPr marL="0" indent="0">
              <a:buNone/>
            </a:pPr>
            <a:r>
              <a:rPr lang="en-US" dirty="0"/>
              <a:t> While M.R.I. is a poor study for documentation of urinary stones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5</a:t>
            </a:r>
            <a:r>
              <a:rPr lang="en-US" dirty="0"/>
              <a:t>. Nuclear scintigraphy.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FDSXFXSHXVC\Desktop\us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5334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FDSXFXSHXVC\Desktop\u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40386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FDSXFXSHXVC\Desktop\us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" y="3505200"/>
            <a:ext cx="3733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عنوان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3505200" cy="1828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Ultra-sonography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X-Ray characteristic</a:t>
            </a:r>
            <a:endParaRPr lang="en-US" b="1" dirty="0"/>
          </a:p>
        </p:txBody>
      </p:sp>
      <p:pic>
        <p:nvPicPr>
          <p:cNvPr id="4" name="عنصر نائب للمحتوى 3" descr="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64" y="1524000"/>
            <a:ext cx="781023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FDSXFXSHXVC\Desktop\A pica case confused figur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143000"/>
            <a:ext cx="2743200" cy="4144962"/>
          </a:xfrm>
          <a:prstGeom prst="rect">
            <a:avLst/>
          </a:prstGeom>
          <a:noFill/>
        </p:spPr>
      </p:pic>
      <p:pic>
        <p:nvPicPr>
          <p:cNvPr id="5" name="Picture 2" descr="C:\Users\FDSXFXSHXVC\Desktop\xgpscou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1143000"/>
            <a:ext cx="3048000" cy="4114800"/>
          </a:xfrm>
          <a:prstGeom prst="rect">
            <a:avLst/>
          </a:prstGeom>
          <a:noFill/>
        </p:spPr>
      </p:pic>
      <p:pic>
        <p:nvPicPr>
          <p:cNvPr id="6" name="Picture 3" descr="C:\Users\FDSXFXSHXVC\Desktop\stock-photo-x-ray-image-of-plan-kub-kidney-ureter-and-bladder-supine-view-showing-large-bladder-stone-302998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143000"/>
            <a:ext cx="27432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94264"/>
          </a:xfrm>
        </p:spPr>
        <p:txBody>
          <a:bodyPr>
            <a:normAutofit/>
          </a:bodyPr>
          <a:lstStyle/>
          <a:p>
            <a:pPr algn="l"/>
            <a:r>
              <a:rPr lang="en-US" sz="4400" dirty="0" err="1" smtClean="0"/>
              <a:t>Staghorn</a:t>
            </a:r>
            <a:r>
              <a:rPr lang="en-US" sz="4400" dirty="0" smtClean="0"/>
              <a:t> Renal Stones</a:t>
            </a:r>
            <a:endParaRPr lang="en-US" sz="4400" dirty="0"/>
          </a:p>
        </p:txBody>
      </p:sp>
      <p:pic>
        <p:nvPicPr>
          <p:cNvPr id="4" name="Picture 2" descr="C:\Users\FDSXFXSHXVC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0"/>
            <a:ext cx="2286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" descr="C:\Users\FDSXFXSHXVC\Desktop\Stagho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0"/>
            <a:ext cx="8458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CT</a:t>
            </a:r>
            <a:endParaRPr lang="en-US" dirty="0"/>
          </a:p>
        </p:txBody>
      </p:sp>
      <p:pic>
        <p:nvPicPr>
          <p:cNvPr id="7" name="عنصر نائب للمحتوى 6" descr="58f2da77d5fe973d69459041cfafbc_galle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1447800"/>
            <a:ext cx="3886200" cy="4724400"/>
          </a:xfrm>
        </p:spPr>
      </p:pic>
      <p:pic>
        <p:nvPicPr>
          <p:cNvPr id="8" name="صورة 7" descr="af378ca95286029ff27c0f01747399_galle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447800"/>
            <a:ext cx="44196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Conservative </a:t>
            </a:r>
            <a:r>
              <a:rPr lang="en-US" dirty="0">
                <a:solidFill>
                  <a:srgbClr val="FFC000"/>
                </a:solidFill>
              </a:rPr>
              <a:t>TRT </a:t>
            </a:r>
            <a:endParaRPr lang="en-US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a</a:t>
            </a:r>
            <a:r>
              <a:rPr lang="en-US" dirty="0"/>
              <a:t>. Increase fluid.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</a:t>
            </a:r>
            <a:r>
              <a:rPr lang="en-US" dirty="0"/>
              <a:t>. Dissolution agents: oral alkalinizing agents which include Na or K bicarbonate and k citrate.</a:t>
            </a:r>
          </a:p>
        </p:txBody>
      </p:sp>
    </p:spTree>
    <p:extLst>
      <p:ext uri="{BB962C8B-B14F-4D97-AF65-F5344CB8AC3E}">
        <p14:creationId xmlns:p14="http://schemas.microsoft.com/office/powerpoint/2010/main" val="39923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C000"/>
                </a:solidFill>
              </a:rPr>
              <a:t>TRT of Acute Pyelonephritis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A patient with obstructive ureteral calculi with fever ( acute pyelonephritis ) requires: </a:t>
            </a:r>
            <a:r>
              <a:rPr lang="en-US" dirty="0"/>
              <a:t>a. Admission: IV line, Urine, &amp; blood culture.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</a:t>
            </a:r>
            <a:r>
              <a:rPr lang="en-US" dirty="0"/>
              <a:t>. I.V fluid, antipyretics, &amp; analgesics.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</a:t>
            </a:r>
            <a:r>
              <a:rPr lang="en-US" dirty="0"/>
              <a:t>. Broad spectrum antibiotics until results of urine C&amp;S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</a:t>
            </a:r>
            <a:r>
              <a:rPr lang="en-US" dirty="0"/>
              <a:t>. Emergent drainage like by placement of DJ stents or P/C nephrostomy.</a:t>
            </a:r>
          </a:p>
        </p:txBody>
      </p:sp>
    </p:spTree>
    <p:extLst>
      <p:ext uri="{BB962C8B-B14F-4D97-AF65-F5344CB8AC3E}">
        <p14:creationId xmlns:p14="http://schemas.microsoft.com/office/powerpoint/2010/main" val="18918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53536"/>
            <a:ext cx="3200400" cy="3556464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Anatomical Landmarks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2400"/>
            <a:ext cx="5638800" cy="6477000"/>
          </a:xfrm>
        </p:spPr>
      </p:pic>
    </p:spTree>
    <p:extLst>
      <p:ext uri="{BB962C8B-B14F-4D97-AF65-F5344CB8AC3E}">
        <p14:creationId xmlns:p14="http://schemas.microsoft.com/office/powerpoint/2010/main" val="252696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ESWL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800917"/>
          </a:xfrm>
        </p:spPr>
        <p:txBody>
          <a:bodyPr/>
          <a:lstStyle/>
          <a:p>
            <a:r>
              <a:rPr lang="en-US" b="1" u="sng" dirty="0" smtClean="0"/>
              <a:t>It can be considered for those patients with renal  stones, size(&lt;25 mm) and those with failed conservative treatment. 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4" name="Picture 2" descr="C:\Users\FDSXFXSHXVC\Desktop\Lithotripsy2-F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228600"/>
            <a:ext cx="3733800" cy="3581400"/>
          </a:xfrm>
          <a:prstGeom prst="rect">
            <a:avLst/>
          </a:prstGeom>
          <a:noFill/>
        </p:spPr>
      </p:pic>
      <p:pic>
        <p:nvPicPr>
          <p:cNvPr id="5" name="Picture 2" descr="C:\Users\FDSXFXSHXVC\Desktop\Get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962400"/>
            <a:ext cx="3733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PCNL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46237"/>
            <a:ext cx="4495800" cy="45262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2" descr="C:\Users\FDSXFXSHXVC\Desktop\PNL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2000" y="1676400"/>
            <a:ext cx="77724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RIRS</a:t>
            </a:r>
            <a:endParaRPr lang="en-US" dirty="0"/>
          </a:p>
        </p:txBody>
      </p:sp>
      <p:pic>
        <p:nvPicPr>
          <p:cNvPr id="4" name="Picture 2" descr="C:\Users\FDSXFXSHXVC\Desktop\Ureteros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33600" y="762000"/>
            <a:ext cx="4724400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FDSXFXSHXVC\Desktop\FLX R 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819400"/>
            <a:ext cx="64770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Laparoscopic Surgery</a:t>
            </a:r>
            <a:endParaRPr lang="en-US" dirty="0"/>
          </a:p>
        </p:txBody>
      </p:sp>
      <p:pic>
        <p:nvPicPr>
          <p:cNvPr id="4" name="Picture 2" descr="C:\Users\FDSXFXSHXVC\Desktop\download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43400" y="1600200"/>
            <a:ext cx="4495800" cy="5029200"/>
          </a:xfrm>
          <a:prstGeom prst="rect">
            <a:avLst/>
          </a:prstGeom>
          <a:noFill/>
        </p:spPr>
      </p:pic>
      <p:pic>
        <p:nvPicPr>
          <p:cNvPr id="5" name="Picture 3" descr="C:\Users\FDSXFXSHXVC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37338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FDSXFXSHXVC\Desktop\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343400"/>
            <a:ext cx="37338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458200" cy="813264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Open Surgery</a:t>
            </a:r>
            <a:endParaRPr lang="en-US" dirty="0"/>
          </a:p>
        </p:txBody>
      </p:sp>
      <p:pic>
        <p:nvPicPr>
          <p:cNvPr id="4" name="Content Placeholder 3" descr="C:\Users\FDSXFXSHXVC\Desktop\BLUS-Figure-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39000" cy="2133600"/>
          </a:xfrm>
          <a:prstGeom prst="rect">
            <a:avLst/>
          </a:prstGeom>
          <a:noFill/>
        </p:spPr>
      </p:pic>
      <p:pic>
        <p:nvPicPr>
          <p:cNvPr id="5" name="Picture 2" descr="C:\Users\FDSXFXSHXVC\Desktop\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00200" y="3352800"/>
            <a:ext cx="58674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/>
          <a:lstStyle/>
          <a:p>
            <a:pPr algn="l"/>
            <a:r>
              <a:rPr lang="en-US" b="1" dirty="0" smtClean="0"/>
              <a:t>TRT of </a:t>
            </a:r>
            <a:r>
              <a:rPr lang="en-US" b="1" dirty="0" err="1" smtClean="0"/>
              <a:t>Ureteric</a:t>
            </a:r>
            <a:r>
              <a:rPr lang="en-US" b="1" dirty="0" smtClean="0"/>
              <a:t> Stones</a:t>
            </a:r>
            <a:endParaRPr lang="en-US" b="1" dirty="0"/>
          </a:p>
        </p:txBody>
      </p:sp>
      <p:pic>
        <p:nvPicPr>
          <p:cNvPr id="4" name="Content Placeholder 3" descr="C:\Users\FDSXFXSHXVC\Desktop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0386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FDSXFXSHXVC\Desktop\ureteric sto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4267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600" y="304800"/>
            <a:ext cx="8686800" cy="624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accent6"/>
                </a:solidFill>
              </a:rPr>
              <a:t>Bladder Stones</a:t>
            </a:r>
            <a:endParaRPr lang="en-US" sz="5400" b="1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C:\Users\FDSXFXSHXVC\Desktop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438400"/>
            <a:ext cx="2590800" cy="2057400"/>
          </a:xfrm>
          <a:prstGeom prst="rect">
            <a:avLst/>
          </a:prstGeom>
          <a:noFill/>
        </p:spPr>
      </p:pic>
      <p:pic>
        <p:nvPicPr>
          <p:cNvPr id="1027" name="Picture 3" descr="C:\Users\FDSXFXSHXVC\Desktop\bmjcr-2018-November-11-1--F1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325" y="1477963"/>
            <a:ext cx="3140075" cy="3902075"/>
          </a:xfrm>
          <a:prstGeom prst="rect">
            <a:avLst/>
          </a:prstGeom>
          <a:noFill/>
        </p:spPr>
      </p:pic>
      <p:pic>
        <p:nvPicPr>
          <p:cNvPr id="1028" name="Picture 4" descr="C:\Users\FDSXFXSHXVC\Desktop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362200"/>
            <a:ext cx="2819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In </a:t>
            </a:r>
            <a:r>
              <a:rPr lang="en-US" dirty="0">
                <a:solidFill>
                  <a:srgbClr val="FFC000"/>
                </a:solidFill>
              </a:rPr>
              <a:t>bilateral &amp; recurrent stone formers: </a:t>
            </a:r>
            <a:r>
              <a:rPr lang="en-US" dirty="0"/>
              <a:t>1.Serum calcium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2.Serum </a:t>
            </a:r>
            <a:r>
              <a:rPr lang="en-US" dirty="0"/>
              <a:t>uric acid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3.Urinary </a:t>
            </a:r>
            <a:r>
              <a:rPr lang="en-US" dirty="0"/>
              <a:t>urate, Ca &amp; Phosphate in 24 </a:t>
            </a:r>
            <a:r>
              <a:rPr lang="en-US" dirty="0" err="1"/>
              <a:t>hr</a:t>
            </a:r>
            <a:r>
              <a:rPr lang="en-US" dirty="0"/>
              <a:t> collection,&amp; urine should be screened for </a:t>
            </a:r>
            <a:r>
              <a:rPr lang="en-US" dirty="0" err="1"/>
              <a:t>cystine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</a:t>
            </a:r>
            <a:r>
              <a:rPr lang="en-US" dirty="0"/>
              <a:t>. Analysis of any stone passed.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5</a:t>
            </a:r>
            <a:r>
              <a:rPr lang="en-US" dirty="0"/>
              <a:t>. Dietary advice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6.Drink </a:t>
            </a:r>
            <a:r>
              <a:rPr lang="en-US" dirty="0"/>
              <a:t>plenty of fluid.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7.Drug </a:t>
            </a:r>
            <a:r>
              <a:rPr lang="en-US" dirty="0"/>
              <a:t>TRT: Idiopathic </a:t>
            </a:r>
            <a:r>
              <a:rPr lang="en-US" dirty="0" err="1"/>
              <a:t>hypercalciuria</a:t>
            </a:r>
            <a:r>
              <a:rPr lang="en-US" dirty="0"/>
              <a:t>: </a:t>
            </a:r>
            <a:r>
              <a:rPr lang="en-US" dirty="0" err="1"/>
              <a:t>Bendroflumethiazide</a:t>
            </a:r>
            <a:r>
              <a:rPr lang="en-US" dirty="0"/>
              <a:t> 5mg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Allopurinol </a:t>
            </a:r>
            <a:r>
              <a:rPr lang="en-US" dirty="0"/>
              <a:t>&amp; urine </a:t>
            </a:r>
            <a:r>
              <a:rPr lang="en-US" dirty="0" err="1"/>
              <a:t>alkalinization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C000"/>
                </a:solidFill>
              </a:rPr>
              <a:t>Impact of COVID-19 on urinary stones: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1.Homestay </a:t>
            </a:r>
            <a:r>
              <a:rPr lang="en-US" dirty="0"/>
              <a:t>with physical inactivity &amp; consequent weight </a:t>
            </a:r>
            <a:r>
              <a:rPr lang="en-US" dirty="0" smtClean="0"/>
              <a:t>gain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2.Due </a:t>
            </a:r>
            <a:r>
              <a:rPr lang="en-US" dirty="0"/>
              <a:t>to fear of visiting outpatient, there will be more incidence of complications and if the patient has DJ stents, there is high incidence of encrustation. </a:t>
            </a:r>
          </a:p>
        </p:txBody>
      </p:sp>
    </p:spTree>
    <p:extLst>
      <p:ext uri="{BB962C8B-B14F-4D97-AF65-F5344CB8AC3E}">
        <p14:creationId xmlns:p14="http://schemas.microsoft.com/office/powerpoint/2010/main" val="36204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153400" cy="6095999"/>
          </a:xfrm>
        </p:spPr>
      </p:pic>
    </p:spTree>
    <p:extLst>
      <p:ext uri="{BB962C8B-B14F-4D97-AF65-F5344CB8AC3E}">
        <p14:creationId xmlns:p14="http://schemas.microsoft.com/office/powerpoint/2010/main" val="416875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FDSXFXSHXVC\Desktop\downloa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42772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599"/>
            <a:ext cx="8229600" cy="175260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u="sng" dirty="0"/>
              <a:t/>
            </a:r>
            <a:br>
              <a:rPr lang="en-US" b="1" u="sng" dirty="0"/>
            </a:br>
            <a:r>
              <a:rPr lang="en-US" b="1" u="sng" dirty="0" smtClean="0">
                <a:solidFill>
                  <a:srgbClr val="FFC000"/>
                </a:solidFill>
              </a:rPr>
              <a:t>Objectives: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dirty="0" smtClean="0"/>
              <a:t>-Identify </a:t>
            </a:r>
            <a:r>
              <a:rPr lang="en-US" dirty="0"/>
              <a:t>the main risk factors.</a:t>
            </a:r>
          </a:p>
          <a:p>
            <a:pPr marL="0" lvl="0" indent="0">
              <a:buNone/>
            </a:pPr>
            <a:r>
              <a:rPr lang="en-US" dirty="0" smtClean="0"/>
              <a:t>-Impact </a:t>
            </a:r>
            <a:r>
              <a:rPr lang="en-US" dirty="0"/>
              <a:t>of COVID-19 on patients with urinary calculi</a:t>
            </a:r>
          </a:p>
          <a:p>
            <a:pPr marL="0" lvl="0" indent="0">
              <a:buNone/>
            </a:pPr>
            <a:r>
              <a:rPr lang="en-US" dirty="0" smtClean="0"/>
              <a:t>-Know </a:t>
            </a:r>
            <a:r>
              <a:rPr lang="en-US" dirty="0"/>
              <a:t>the types of urinary calculi.</a:t>
            </a:r>
          </a:p>
          <a:p>
            <a:pPr marL="0" lvl="0" indent="0">
              <a:buNone/>
            </a:pPr>
            <a:r>
              <a:rPr lang="en-US" dirty="0" smtClean="0"/>
              <a:t>-Diagnose </a:t>
            </a:r>
            <a:r>
              <a:rPr lang="en-US" dirty="0"/>
              <a:t>by (history, physical examination, investigations, imaging) &amp; know different methods of treatment &amp; recognize those patients with urinary calculi who need urgent intervention due to complications.</a:t>
            </a:r>
          </a:p>
          <a:p>
            <a:pPr marL="0" lvl="0" indent="0">
              <a:buNone/>
            </a:pPr>
            <a:r>
              <a:rPr lang="en-US" dirty="0" smtClean="0"/>
              <a:t>-Know </a:t>
            </a:r>
            <a:r>
              <a:rPr lang="en-US" dirty="0"/>
              <a:t>how to prevent stone recurrence.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You should Know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The emergent &amp; non-emergent conditions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2. Impact of COVID-19 on patients with urinary calculi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8229600" cy="129540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>
                <a:solidFill>
                  <a:srgbClr val="FFC000"/>
                </a:solidFill>
              </a:rPr>
              <a:t>Aetiology &amp; risk factors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1.Dietetic</a:t>
            </a:r>
            <a:r>
              <a:rPr lang="en-US" dirty="0"/>
              <a:t>: High energy-dense diet may increase the incidence of urinary calculi.</a:t>
            </a:r>
          </a:p>
          <a:p>
            <a:pPr marL="0" indent="0">
              <a:buNone/>
            </a:pPr>
            <a:r>
              <a:rPr lang="en-US" dirty="0"/>
              <a:t>High sodium intake and vitamin A deficiency also increase the incidence of urinary calculi.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Altered urinary solutes and colloids: Dehydration &amp; reduction of urinary colloids which adsorb solutes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3.Decreased </a:t>
            </a:r>
            <a:r>
              <a:rPr lang="en-US" dirty="0"/>
              <a:t>urinary citrate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4. Urinary infection with urea-splitting </a:t>
            </a:r>
            <a:r>
              <a:rPr lang="en-US" dirty="0" err="1" smtClean="0"/>
              <a:t>bacteri</a:t>
            </a:r>
            <a:r>
              <a:rPr lang="en-US" dirty="0" smtClean="0"/>
              <a:t>: </a:t>
            </a:r>
            <a:r>
              <a:rPr lang="en-US" dirty="0" err="1" smtClean="0"/>
              <a:t>Streptococci,Staphylococci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especially Proteus </a:t>
            </a:r>
            <a:r>
              <a:rPr lang="en-US" dirty="0"/>
              <a:t>spp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5.Inadequate urinary drainage and </a:t>
            </a:r>
            <a:r>
              <a:rPr lang="en-US" dirty="0" smtClean="0"/>
              <a:t>stasis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6.Prolonged </a:t>
            </a:r>
            <a:r>
              <a:rPr lang="en-US" dirty="0" smtClean="0"/>
              <a:t>immobilization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7.Hyperparathyroidism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8. Occupation: Patients with Sedentary works have higher incidence of urinary stones.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7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9</a:t>
            </a:r>
            <a:r>
              <a:rPr lang="en-US" dirty="0"/>
              <a:t>. Climate: Individuals living in a hot climate are more prone to dehydration</a:t>
            </a:r>
          </a:p>
          <a:p>
            <a:pPr marL="0" indent="0">
              <a:buNone/>
            </a:pPr>
            <a:r>
              <a:rPr lang="en-US" dirty="0"/>
              <a:t>which increase the incidence of urinary stones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10. Family history: also increase its incidence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11. Medications: as </a:t>
            </a:r>
            <a:r>
              <a:rPr lang="en-US" dirty="0" err="1"/>
              <a:t>Indinavir</a:t>
            </a:r>
            <a:r>
              <a:rPr lang="en-US" dirty="0"/>
              <a:t>, and </a:t>
            </a:r>
            <a:r>
              <a:rPr lang="en-US" dirty="0" err="1"/>
              <a:t>triametrene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12. Structural and anatomical abnormalities of the urinary tract.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9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سبوك">
  <a:themeElements>
    <a:clrScheme name="مسبوك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مسبوك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سبو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350</TotalTime>
  <Words>912</Words>
  <Application>Microsoft Office PowerPoint</Application>
  <PresentationFormat>On-screen Show (4:3)</PresentationFormat>
  <Paragraphs>143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Rockwell</vt:lpstr>
      <vt:lpstr>Times New Roman</vt:lpstr>
      <vt:lpstr>Wingdings 2</vt:lpstr>
      <vt:lpstr>مسبوك</vt:lpstr>
      <vt:lpstr>Urinary Calculi</vt:lpstr>
      <vt:lpstr>PowerPoint Presentation</vt:lpstr>
      <vt:lpstr>Anatomical Landmarks</vt:lpstr>
      <vt:lpstr>PowerPoint Presentation</vt:lpstr>
      <vt:lpstr>  Objectives: </vt:lpstr>
      <vt:lpstr>You should Know</vt:lpstr>
      <vt:lpstr>Aetiology &amp; risk factors </vt:lpstr>
      <vt:lpstr>PowerPoint Presentation</vt:lpstr>
      <vt:lpstr>PowerPoint Presentation</vt:lpstr>
      <vt:lpstr>Stone Varieties </vt:lpstr>
      <vt:lpstr>PowerPoint Presentation</vt:lpstr>
      <vt:lpstr>PowerPoint Presentation</vt:lpstr>
      <vt:lpstr>History</vt:lpstr>
      <vt:lpstr>General Examination</vt:lpstr>
      <vt:lpstr>Local Examination</vt:lpstr>
      <vt:lpstr>PowerPoint Presentation</vt:lpstr>
      <vt:lpstr>PowerPoint Presentation</vt:lpstr>
      <vt:lpstr>PowerPoint Presentation</vt:lpstr>
      <vt:lpstr>Bimanual Examination of Kidneys</vt:lpstr>
      <vt:lpstr>Renal Angle Tenderness (Kidney Murphy Sign)</vt:lpstr>
      <vt:lpstr>Investigations</vt:lpstr>
      <vt:lpstr>PowerPoint Presentation</vt:lpstr>
      <vt:lpstr>Ultra-sonography</vt:lpstr>
      <vt:lpstr>X-Ray characteristic</vt:lpstr>
      <vt:lpstr>PowerPoint Presentation</vt:lpstr>
      <vt:lpstr>Staghorn Renal Stones</vt:lpstr>
      <vt:lpstr>CT</vt:lpstr>
      <vt:lpstr>TRT</vt:lpstr>
      <vt:lpstr>TRT of Acute Pyelonephritis</vt:lpstr>
      <vt:lpstr>ESWL</vt:lpstr>
      <vt:lpstr>PCNL</vt:lpstr>
      <vt:lpstr>RIRS</vt:lpstr>
      <vt:lpstr>Laparoscopic Surgery</vt:lpstr>
      <vt:lpstr>Open Surgery</vt:lpstr>
      <vt:lpstr>TRT of Ureteric Stones</vt:lpstr>
      <vt:lpstr>PowerPoint Presentation</vt:lpstr>
      <vt:lpstr>Bladder Stones</vt:lpstr>
      <vt:lpstr>Prevention</vt:lpstr>
      <vt:lpstr>Impact of COVID-19 on urinary stones: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Urinary Calculi</dc:title>
  <dc:creator>FDSXFXSHXVC</dc:creator>
  <cp:lastModifiedBy>hp</cp:lastModifiedBy>
  <cp:revision>52</cp:revision>
  <dcterms:created xsi:type="dcterms:W3CDTF">2019-10-27T06:20:33Z</dcterms:created>
  <dcterms:modified xsi:type="dcterms:W3CDTF">2021-11-10T16:51:55Z</dcterms:modified>
</cp:coreProperties>
</file>